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F55F-1427-4E6E-A693-8F48E12A7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B5875-6A73-466D-A680-511D550FE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AF97-0902-4603-B5B7-9F73CD9F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DD92C-313A-4A21-A18C-2588EA74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258-C2DC-4058-B657-8A777215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5368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F236-4FBA-430F-B9AC-6BFBC633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7F584-5149-4DD0-B1F5-CF3F95E0B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7118-AD93-4847-8215-6B2EF92E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40B61-2A67-41F2-9CDB-2CD01F07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65403-993D-47DF-8AE2-5B146A29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491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432E0-F3AA-4107-A555-FA048EDD5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0831D-3F94-4398-86AF-739EDDE99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8EBFE-2DEF-4D57-ADD3-B36C1C31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C226B-1ABE-49F1-9AA1-B18DA97A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29199-DECC-4C64-A444-86E67B2E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230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2F1F-84E2-40B4-9BD5-D672577EF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0A6D0-9C99-4733-86D1-E1FB32F5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E6072-241D-4EF3-998C-9FEE5C0C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EF6B-9C98-47F8-96B4-A1664063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0B02C-0C00-4207-9F54-F36CF922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30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04FE-0966-4534-A5BD-996CA0FB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9C0F7-DE74-446A-BF32-EB210B54B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D22E-EEB3-483E-B309-4D3F2C8D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91F8-9F60-43F6-972B-38215680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6099-DA2E-48E0-A112-2F73B37E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1978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932A-6A19-4286-BD84-67BE6084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F68F-A68C-4812-BE9B-0F1B85487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281B4-9D64-44C0-B25F-15821FC6A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01A5F-06F3-41C5-931A-3CCA04C0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2691F-4D45-4964-B09C-E9D2AA36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96AC8-4668-4F52-8990-9E5F1C30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12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7292-42C3-41DA-8D79-0B56DFC2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56161-AFF5-4A9F-8BDB-1B0E76CE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F96EB-6DFC-4688-BF14-FEFE9E9DA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CAFEE-A477-4CF1-BBF2-5F961D80B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5FACE-FDFF-4B15-B8C3-D6E3CDF61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25B8E9-115B-456F-8F91-41F16E37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55A486-DA65-403D-A9DB-6A793A5C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BC781-2415-421B-96D1-5BB4F9DD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23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4247-E073-4F88-A068-870CCEA9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86080-E43A-427C-B883-8E075058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F4369-32CF-4337-B5FB-01C65A63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513C6-18F3-49A5-B48A-7FFD8C60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82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27D48-3AAA-4EF2-88D5-4032FD79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4BB98-B28A-497F-AB9F-905F9741A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B7F50-D831-4597-872C-A493E47B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459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E734-F0C4-4CF1-B4E1-F0A5D8CD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CFA2-788C-4B0D-9B28-4A6CC7CEC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30402-48C1-4F67-9CF0-6470A3B27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71048-1C2B-4F9A-A2D9-A4C4D6BD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3C4A8-27BA-4E53-BB5A-CD3DF4DF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6542C-FB44-445B-84D9-868EA753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281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3EE1-C98E-462A-A0D3-6304B4D7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38CAB-B952-4677-88F5-9852A3E65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46CA3-EF7F-4613-8262-9B4E5D4D1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22131-20AF-47F2-AD39-4A7A4CE4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AEAFA-DCE1-43DD-A11F-679BBBDA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E2EA8-361D-4E46-9C00-AD306E6D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87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16F28-DB71-4B84-997C-ED7F0CA3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4E54C-4E87-4B49-B309-D083D7D0E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15140-E03F-48EA-8639-8BFD99C21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581F-F467-47A4-B9D2-401866FB35B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57C2-35D7-4BBF-84AA-296B2B808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AE0A-933F-4653-9B2F-0A1EDB4DE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2221-D6BA-4F65-BC57-F1A72556E0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5441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086F-B748-4F62-B837-E7AF43113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C8708-DE6F-4301-A861-636907505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8441"/>
            <a:ext cx="12192000" cy="6689557"/>
          </a:xfrm>
        </p:spPr>
        <p:txBody>
          <a:bodyPr/>
          <a:lstStyle/>
          <a:p>
            <a:pPr marL="45720" lvl="0" rtl="1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b="1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" lvl="0" rtl="1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Teaching mathematics to students with special needs</a:t>
            </a:r>
            <a:endParaRPr lang="en-US" sz="3600" b="1" dirty="0">
              <a:solidFill>
                <a:srgbClr val="C00000"/>
              </a:solidFill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lvl="0" rtl="1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4000" b="1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4000" b="1" dirty="0">
                <a:solidFill>
                  <a:srgbClr val="C0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Term</a:t>
            </a:r>
          </a:p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>
                <a:solidFill>
                  <a:srgbClr val="00B050"/>
                </a:solidFill>
                <a:latin typeface="Arial Unicode MS"/>
              </a:rPr>
              <a:t>Third year students, distinguished programs, Mathematics Division</a:t>
            </a:r>
            <a:endParaRPr lang="en-US" sz="6500" b="1" dirty="0">
              <a:solidFill>
                <a:srgbClr val="C00000"/>
              </a:solidFill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lvl="0" algn="r" rtl="1"/>
            <a:endParaRPr lang="en-US" sz="4000" b="1" dirty="0">
              <a:solidFill>
                <a:srgbClr val="4A9BDC">
                  <a:lumMod val="50000"/>
                </a:srgbClr>
              </a:solidFill>
              <a:latin typeface="Century Gothic" panose="020B0502020202020204"/>
            </a:endParaRPr>
          </a:p>
          <a:p>
            <a:pPr marL="45720" lvl="0" algn="r" rtl="1"/>
            <a:r>
              <a:rPr lang="en-US" sz="4000" b="1" dirty="0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Prof Dr. </a:t>
            </a:r>
            <a:r>
              <a:rPr lang="en-US" sz="4000" b="1" dirty="0" err="1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Alaa</a:t>
            </a:r>
            <a:r>
              <a:rPr lang="en-US" sz="4000" b="1" dirty="0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- El </a:t>
            </a:r>
            <a:r>
              <a:rPr lang="en-US" sz="4000" b="1" dirty="0" err="1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Deen</a:t>
            </a:r>
            <a:r>
              <a:rPr lang="en-US" sz="4000" b="1" dirty="0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 Saad </a:t>
            </a:r>
            <a:r>
              <a:rPr lang="en-US" sz="4000" b="1" dirty="0" err="1">
                <a:solidFill>
                  <a:srgbClr val="4A9BDC">
                    <a:lumMod val="50000"/>
                  </a:srgbClr>
                </a:solidFill>
                <a:latin typeface="Century Gothic" panose="020B0502020202020204"/>
              </a:rPr>
              <a:t>Metwalli</a:t>
            </a:r>
            <a:endParaRPr lang="en-US" sz="4000" b="1" dirty="0">
              <a:solidFill>
                <a:srgbClr val="4A9BDC">
                  <a:lumMod val="50000"/>
                </a:srgbClr>
              </a:solidFill>
              <a:latin typeface="Century Gothic" panose="020B0502020202020204"/>
            </a:endParaRPr>
          </a:p>
          <a:p>
            <a:pPr lvl="0" rtl="1">
              <a:buClr>
                <a:srgbClr val="F14124">
                  <a:lumMod val="75000"/>
                </a:srgbClr>
              </a:buClr>
            </a:pPr>
            <a:r>
              <a:rPr lang="en-US" sz="4000" b="1" i="1" dirty="0">
                <a:solidFill>
                  <a:srgbClr val="FF0000"/>
                </a:solidFill>
                <a:latin typeface="Century Gothic" panose="020B0502020202020204"/>
              </a:rPr>
              <a:t>Faculty of Education</a:t>
            </a:r>
          </a:p>
          <a:p>
            <a:pPr lvl="0" rtl="1">
              <a:buClr>
                <a:srgbClr val="F14124">
                  <a:lumMod val="75000"/>
                </a:srgbClr>
              </a:buClr>
            </a:pPr>
            <a:r>
              <a:rPr lang="en-US" sz="4000" b="1" i="1" dirty="0">
                <a:solidFill>
                  <a:srgbClr val="00B0F0"/>
                </a:solidFill>
                <a:latin typeface="Century Gothic" panose="020B0502020202020204"/>
              </a:rPr>
              <a:t>2020</a:t>
            </a:r>
          </a:p>
          <a:p>
            <a:pPr marL="45720" lvl="0" algn="r" rtl="1"/>
            <a:endParaRPr lang="ar-EG" sz="4000" b="1" dirty="0">
              <a:solidFill>
                <a:srgbClr val="4A9BDC">
                  <a:lumMod val="50000"/>
                </a:srgbClr>
              </a:solidFill>
              <a:latin typeface="Century Gothic" panose="020B0502020202020204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3286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EE40-831A-4DE6-95B1-579AB065A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First Part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Teaching mathematics to students with learning disabilities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BC5D-0720-46DF-94E8-0FC6016A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69"/>
            <a:ext cx="10515600" cy="2941394"/>
          </a:xfrm>
        </p:spPr>
        <p:txBody>
          <a:bodyPr>
            <a:normAutofit fontScale="92500" lnSpcReduction="20000"/>
          </a:bodyPr>
          <a:lstStyle/>
          <a:p>
            <a:endParaRPr lang="ar-EG" dirty="0"/>
          </a:p>
          <a:p>
            <a:endParaRPr lang="ar-EG" dirty="0"/>
          </a:p>
          <a:p>
            <a:pPr algn="ctr"/>
            <a:r>
              <a:rPr lang="en-US" sz="3600" b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Prof Dr. </a:t>
            </a:r>
            <a:r>
              <a:rPr lang="en-US" sz="3600" b="1" cap="all" dirty="0" err="1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Alaa</a:t>
            </a:r>
            <a:r>
              <a:rPr lang="en-US" sz="3600" b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- El </a:t>
            </a:r>
            <a:r>
              <a:rPr lang="en-US" sz="3600" b="1" cap="all" dirty="0" err="1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Deen</a:t>
            </a:r>
            <a:r>
              <a:rPr lang="en-US" sz="3600" b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 Saad </a:t>
            </a:r>
            <a:r>
              <a:rPr lang="en-US" sz="3600" b="1" cap="all" dirty="0" err="1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Metwalli</a:t>
            </a:r>
            <a:br>
              <a:rPr lang="en-US" sz="3600" b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</a:br>
            <a:br>
              <a:rPr lang="en-US" sz="3600" b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</a:br>
            <a:r>
              <a:rPr lang="en-US" sz="3600" b="1" i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Faculty of Education</a:t>
            </a:r>
            <a:br>
              <a:rPr lang="en-US" sz="3600" b="1" i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</a:br>
            <a:br>
              <a:rPr lang="en-US" sz="3600" b="1" i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</a:br>
            <a:r>
              <a:rPr lang="en-US" sz="3600" b="1" i="1" cap="all" dirty="0">
                <a:solidFill>
                  <a:srgbClr val="002060"/>
                </a:solidFill>
                <a:latin typeface="Century Gothic" panose="020B0502020202020204"/>
                <a:ea typeface="+mj-ea"/>
                <a:cs typeface="+mj-cs"/>
              </a:rPr>
              <a:t>2020</a:t>
            </a:r>
            <a:endParaRPr lang="ar-E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214C6-6011-49C0-8525-DA068A17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" y="1825625"/>
            <a:ext cx="11915335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Lecture 2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 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The contributing factors</a:t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 to mathematics anxiety</a:t>
            </a:r>
            <a:br>
              <a:rPr lang="en-US" sz="5400" b="1" dirty="0">
                <a:solidFill>
                  <a:srgbClr val="002060"/>
                </a:solidFill>
              </a:rPr>
            </a:b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Prof DR. ALAA METWALLI</a:t>
            </a:r>
            <a:endParaRPr lang="ar-EG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5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5915-4A2C-451E-A7D0-F8C7E10D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CFEA5-BBC5-40F2-8F01-298D6F5C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703385"/>
            <a:ext cx="11840308" cy="5473578"/>
          </a:xfrm>
        </p:spPr>
        <p:txBody>
          <a:bodyPr/>
          <a:lstStyle/>
          <a:p>
            <a:pPr marL="0" lvl="0" indent="0" rtl="1">
              <a:buNone/>
            </a:pP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1_ factor related to an individual’s </a:t>
            </a:r>
            <a:r>
              <a:rPr lang="en-US" sz="3200" b="1" dirty="0" err="1">
                <a:solidFill>
                  <a:srgbClr val="002060"/>
                </a:solidFill>
                <a:latin typeface="Century Gothic" panose="020B0502020202020204"/>
              </a:rPr>
              <a:t>personality,tendencies</a:t>
            </a: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 and desires which includes [ the individual’s self confidence </a:t>
            </a:r>
            <a:r>
              <a:rPr lang="en-US" sz="3200" b="1" dirty="0" err="1">
                <a:solidFill>
                  <a:srgbClr val="002060"/>
                </a:solidFill>
                <a:latin typeface="Century Gothic" panose="020B0502020202020204"/>
              </a:rPr>
              <a:t>interms</a:t>
            </a: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 of his abilities in math]</a:t>
            </a:r>
          </a:p>
          <a:p>
            <a:pPr marL="0" lvl="0" indent="0" rtl="1">
              <a:buNone/>
            </a:pP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2_factors related to the learning environment and educational  attitudes which include [the method used in  teaching students </a:t>
            </a:r>
            <a:r>
              <a:rPr lang="en-US" sz="3200" b="1" dirty="0" err="1">
                <a:solidFill>
                  <a:srgbClr val="002060"/>
                </a:solidFill>
                <a:latin typeface="Century Gothic" panose="020B0502020202020204"/>
              </a:rPr>
              <a:t>maths</a:t>
            </a: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, the personality of the  teacher and tasting ]</a:t>
            </a:r>
          </a:p>
          <a:p>
            <a:pPr marL="0" lvl="0" indent="0" rtl="1">
              <a:buNone/>
            </a:pPr>
            <a:r>
              <a:rPr lang="en-US" sz="3200" b="1" dirty="0">
                <a:solidFill>
                  <a:srgbClr val="002060"/>
                </a:solidFill>
                <a:latin typeface="Century Gothic" panose="020B0502020202020204"/>
              </a:rPr>
              <a:t>3_factors related to an individual’s past experiences which include [socioeconomic factors, sex related factor’s (male, female )and the concept of the role each plays.</a:t>
            </a:r>
          </a:p>
          <a:p>
            <a:pPr marL="0" lvl="0" indent="0" algn="r" rtl="1">
              <a:buNone/>
            </a:pPr>
            <a:endParaRPr lang="ar-EG" sz="2000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ar-EG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ar-EG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ar-EG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ar-EG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ar-EG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lvl="0" indent="0" rtl="1">
              <a:buNone/>
            </a:pPr>
            <a:endParaRPr lang="en-US" sz="3200" b="1" dirty="0">
              <a:solidFill>
                <a:srgbClr val="002060"/>
              </a:solidFill>
              <a:latin typeface="Century Gothic" panose="020B0502020202020204"/>
            </a:endParaRPr>
          </a:p>
          <a:p>
            <a:endParaRPr lang="ar-E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A383-D998-4332-BBA8-4EF6ED2B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7D2F-D96B-4070-93DC-17B76139E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657"/>
            <a:ext cx="10515600" cy="354630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The most important reasons for learner anxiety in mathematical</a:t>
            </a:r>
            <a:endParaRPr lang="ar-EG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1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7ED5-084B-4B5D-A20C-F2CFBFE2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F5E7-DCBB-4B40-8CDE-6AD2F0F72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1_ Difficulty in mathematical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2_the weak capabilities of the learner and hence his achievement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3_ teaching methods followed by the teacher that are not connected with student activity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4_Family pressure consists in the punishment of the learner’s parents</a:t>
            </a:r>
          </a:p>
          <a:p>
            <a:endParaRPr lang="ar-EG" sz="1600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5598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Century Gothic</vt:lpstr>
      <vt:lpstr>Courier New</vt:lpstr>
      <vt:lpstr>Office Theme</vt:lpstr>
      <vt:lpstr>PowerPoint Presentation</vt:lpstr>
      <vt:lpstr>   First Part Teaching mathematics to students with learning disabilities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 METWALLI</dc:creator>
  <cp:lastModifiedBy>ALAA METWALLI</cp:lastModifiedBy>
  <cp:revision>3</cp:revision>
  <dcterms:created xsi:type="dcterms:W3CDTF">2020-03-18T05:47:57Z</dcterms:created>
  <dcterms:modified xsi:type="dcterms:W3CDTF">2020-03-18T06:01:17Z</dcterms:modified>
</cp:coreProperties>
</file>